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1" r:id="rId3"/>
    <p:sldId id="266" r:id="rId4"/>
    <p:sldId id="267" r:id="rId5"/>
    <p:sldId id="268" r:id="rId6"/>
    <p:sldId id="269" r:id="rId7"/>
    <p:sldId id="270" r:id="rId8"/>
    <p:sldId id="272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953"/>
  </p:normalViewPr>
  <p:slideViewPr>
    <p:cSldViewPr snapToGrid="0" snapToObjects="1">
      <p:cViewPr varScale="1">
        <p:scale>
          <a:sx n="95" d="100"/>
          <a:sy n="95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E9A6A-EADD-DC4C-BC78-F18F44DDB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9CE6FF-45A6-9E41-8E3A-BDD6FD184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82AE53-1B63-A444-B63D-0CD7867B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52C79B-4650-EA4E-8082-3534E684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2F279A-8A40-714F-AD47-55E61BB0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625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703B4-6365-B047-B187-202526A8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0E168F-7543-874A-BF84-6A4B9D715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1E857B-43BB-6646-96C6-8F5A016C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84EBE6-C0F6-9549-8EA9-4F7BF445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4D1E0B-9A0C-0B43-9777-1AAAA173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026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23BD2A-4D20-994B-808B-E0DAFB7DE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2939E2-9A61-724C-9BC0-B55C8827C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DD1654-58CC-CA43-AB85-E8776D19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605667-2F4E-7041-A44C-203D7C03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1EE932-7475-FE4A-92F3-5574F404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952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39D8E-15C6-1344-8CF6-3659F592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5D4472-9B32-2B47-9FB1-768064D17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310436-8344-E347-9B16-C593A69B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E40700-61D9-6B4C-AF96-D0AB194CB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360EB6-053C-EE45-BC2D-71D05717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291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A4B14-6B67-5944-8BE4-D1337E65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795DE0-488D-2845-963D-538145A6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F4FC86-ED77-9548-9AD0-81DDED49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7D940E-B072-B14E-B45A-6113B8A3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F82789-880F-6047-914F-6E0125F0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8689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8960E-5805-C94F-BE82-AC0AC87D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01371D-F9A3-284D-AD67-6F256C93A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CCA56D-3ED7-F548-BFBE-E9297339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83B71C-EDFB-374D-A34C-9BDB28AB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42E03A-CE87-8E49-8985-9DA3422C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4F95F9-C333-6042-B502-C25038E5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402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A76EA-7D77-AC4A-BB06-0B2FEFBC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156048-93C9-1545-BA6D-82B66AE06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F6E133-1661-C443-9D92-97DED7E1B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033797-9F09-2143-8198-166C01E5F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3FAE66-9893-C64F-88D6-BC033B5F2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8D1734-D464-DA4C-A046-02D5B14B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FCCA8D2-9E50-7148-8C4C-06815BA3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A020BE-D03E-B54E-B4FA-179046AA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482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DCC79-B805-DA43-8292-BC7DD769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E3A88C-E57E-B442-8239-AF102CEB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118422-59E0-FB47-8305-B306317C0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9A93BF-2884-7942-8ABE-E805E1D4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269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7682E5-1A55-1E47-9553-2BC13F22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3C11866-3616-EF4B-995C-10DFEF6E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FAEA91-9BCE-014A-AC51-CF114283E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195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BF716-C8E3-5046-970D-4FA29C10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5D491C-69A3-874B-BFDD-1AD4E89D2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05D2F4-CDF2-F34A-B8EE-790C0277A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BD4A44-E446-664E-A397-7E5874148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1A6BD7-85C8-F540-84F9-027FF83F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3A9A6B-F0F0-7743-8B5B-1EB339AA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28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F2C0B-ADC0-3544-B1ED-DA63D940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F2BA080-93F3-0B4B-9196-54842B89A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4DC49B-06FA-014D-8423-E0C016319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72E624-04E0-7F49-AD4B-A76315DF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8D4829-E783-CA41-B86C-0DA7463B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ED091B-2EC5-A248-975E-5193011E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998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0035A8-A7F2-1B44-B358-137F80D8D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9B1290-AD36-2B41-9373-352D59470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E214D5-B3A0-7C43-A192-C9AF74FE2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FA570-3672-5646-9B5B-32BC5691D368}" type="datetimeFigureOut">
              <a:rPr lang="es-CO" smtClean="0"/>
              <a:t>8/11/22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14C847-0BDE-F34C-B30E-09E35D6E0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814833-2731-6A4F-A153-1160E6501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8B8F9-A908-844D-943F-153CB667C3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784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C31C4D9-CBAA-4944-A787-92326B7861AE}"/>
              </a:ext>
            </a:extLst>
          </p:cNvPr>
          <p:cNvSpPr txBox="1"/>
          <p:nvPr/>
        </p:nvSpPr>
        <p:spPr>
          <a:xfrm>
            <a:off x="3747541" y="164892"/>
            <a:ext cx="47518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500" dirty="0">
                <a:latin typeface="Times" pitchFamily="2" charset="0"/>
              </a:rPr>
              <a:t>Derivar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1BA52-4A5C-7A4A-8E02-F5EB982A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26" y="795834"/>
            <a:ext cx="3848100" cy="10033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607D21-9A68-BC47-8D14-CCD1C303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372" y="821234"/>
            <a:ext cx="3340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9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F60CE9C-7840-FE43-8D76-B3D148C11563}"/>
              </a:ext>
            </a:extLst>
          </p:cNvPr>
          <p:cNvSpPr txBox="1"/>
          <p:nvPr/>
        </p:nvSpPr>
        <p:spPr>
          <a:xfrm>
            <a:off x="3747541" y="164892"/>
            <a:ext cx="47518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500" dirty="0">
                <a:latin typeface="Times" pitchFamily="2" charset="0"/>
              </a:rPr>
              <a:t>RAPIDEZ DE CAMBIO </a:t>
            </a:r>
          </a:p>
        </p:txBody>
      </p:sp>
      <p:pic>
        <p:nvPicPr>
          <p:cNvPr id="3" name="Picture 1" descr="Directrices para resolver problemas relacionados &#10;i) Lea varias veces con cuidado el problema. Si le es posible, trace un esquema. &#10;ii) Identifique con símbolos todas las cantidades que cambian con el tiempo. &#10;iii) Escriba todas las razones que se proporcionan. Use notación de derivadas para escri- &#10;bir la razón que desea encontrar. &#10;iv) Escriba una ecuación o una función que relacione todas las variables que haya intro- &#10;ducido. &#10;v) Diferencie con respecto al tiempo t la ecuación o la función encontrada en el paso iv). &#10;Este paso puede requerir el uso de diferenciación implícita. La ecuación resultante des- &#10;pués de la diferenciación relaciona las razones de cambio con el tiempo de la variable. ">
            <a:extLst>
              <a:ext uri="{FF2B5EF4-FFF2-40B4-BE49-F238E27FC236}">
                <a16:creationId xmlns:a16="http://schemas.microsoft.com/office/drawing/2014/main" id="{134A3143-3A2D-374E-BC23-1412CCB1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8" y="1259172"/>
            <a:ext cx="11645485" cy="401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8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Un globo esférico se expande con el tiempo. ¿Cómo se relaciona la razón a que aumenta el &#10;volumen con la razón a la que aumenta el radio? &#10;Solución En el instante t, el volumen V de una esfera es una función del radio r; es decir, &#10;V = 37713. Por tanto, obtenemos las razones relacionadas a partir de la derivada con respecto &#10;al tiempo de esta función. Con ayuda del primer resultado en (2), vemos que &#10;dV 4 &#10;dt &#10;es lo mismo que &#10;= — 77 3r &#10;dt &#10;razones relacionadas &#10;1 &#10;clt• &#10;dt ">
            <a:extLst>
              <a:ext uri="{FF2B5EF4-FFF2-40B4-BE49-F238E27FC236}">
                <a16:creationId xmlns:a16="http://schemas.microsoft.com/office/drawing/2014/main" id="{6939396A-0D87-4946-B55F-2B73D15C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83" y="887064"/>
            <a:ext cx="11396580" cy="450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08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Un globo esférico se infla con aire a razón de 20 pies3/min. ¿A qué razón cambia el radio &#10;— — pies/min 0.18 pies/min &#10;r=3 &#10;cuando éste es de 3 pies? &#10;Solución Como se muestra en la figura 4.2. l, denotamos el radio del globo con r y su volu- &#10;men con V. Ahora, las interpretaciones de &quot;Un globo esférico se infla &#10;a razón de 20 &#10;pies /min&quot; y &quot;¿A qué razón cambia el radio cuando es de 3 pies?&quot; son, respectivamente, la &#10;razón que tenemos &#10;Dado: &#10;dr &#10;y la razón que se busca Encontrar: &#10;dt &#10;dt &#10;2 dr &#10;20 pies3/min &#10;5 &#10;977 &#10;El radio r &#10;crece cuando el &#10;volumen V crece &#10;FIGURA 4.2.1 A medida que un &#10;globo esférico se llena con gas, &#10;su volumen, radio y área superfi- &#10;cial cambian con el tiempo &#10;dt &#10;20; &#10;20 4TR(dr/dt). &#10;20 &#10;dt &#10;2 &#10;5 &#10;dt ">
            <a:extLst>
              <a:ext uri="{FF2B5EF4-FFF2-40B4-BE49-F238E27FC236}">
                <a16:creationId xmlns:a16="http://schemas.microsoft.com/office/drawing/2014/main" id="{35B56D29-BA9F-0D4D-B2B8-DEC9F930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4" y="650410"/>
            <a:ext cx="11367541" cy="552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19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Uso del teorema de Pitágoras &#10;EJEMPLO 3 &#10;Una mujer que corre a razón constante de IO km/h cruza un punto P en dirección al norte. &#10;Diez minutos después, un hombre que corre a razón constante de 9 km/h cruza por el mismo &#10;punto P en dirección al este. ¿Cuán rápido cambia la distancia entre los corredores 20 minu- &#10;tos después de que el hombre cruza por el punto P? &#10;Solución Sea el tiempo t medido en horas desde el instante en que el hombre cruza el punto &#10;P. Como se muestra en la FIGURA 4.2.3, a t &gt; O sean el hombre H y la mujer M que están en x &#10;y y km, respectivamente, a partir del punto P. Sea z la distancia correspondiente entre los dos &#10;corredores. Así, dos razones son &#10;dz &#10;dy &#10;dx &#10;— = IO km/h Encontrar: — &#10;Dado: &#10;9 km/h Y dt &#10;dt &#10;dt &#10;t=l/3 4— 2() min J h &#10;2 &#10;z &#10;2 &#10;2 &#10;d &#10;dz &#10;= —x2 + —y 2z¯ &#10;dt &#10;dt &#10;dt &#10;dy &#10;Oeste &#10;Sur &#10;FIGURA 4.2.3 &#10;dz &#10;dt &#10;Norte &#10;Este &#10;Corredores en el &#10;— 9x+ IO)'. &#10;Cuando t — &#10;h usamos distancia &#10;razón &gt;&lt; tiempo para obtener la distancia que ha &#10;corrido el hombre: x 9 • (l) 3 km. Debido a que la mujer ha corrido ¿h (10 min) más, la &#10;distancia ue ella ha recorrido es y = IO • (l + 61) &#10;5 km. En t = s h, se concluye que &#10;32 + 52 &#10;dz &#10;34 &#10;dt &#10;km. Por último, &#10;= 9-3 + &#10;dz &#10;o bien, &#10;dt &#10;t=l &#10;77 &#10;--- 13.21 km/h. &#10;34 ">
            <a:extLst>
              <a:ext uri="{FF2B5EF4-FFF2-40B4-BE49-F238E27FC236}">
                <a16:creationId xmlns:a16="http://schemas.microsoft.com/office/drawing/2014/main" id="{6920FA31-0E28-2E4F-B078-9EA482C15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84" y="209431"/>
            <a:ext cx="11017771" cy="619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9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Uso de trigonometría &#10;EJ EMPLO 4 &#10;Un faro está situado en una isla pequeña a 2 mi de la costa. La baliza del faro gira a razón &#10;constante de 6 grados/s. ¿Cuán rápido se mueve el haz del faro a lo largo de la costa en un &#10;punto a 3 mi del punto sobre la costa que es el más próximo al faro? &#10;Solución Primero se introducen las variables O y x como se muestra en la FIGURA 4.2.4. Además, &#10;se cambia la información sobre O a radianes al recordar que 10 es equivalente a T/ 180 radia- &#10;x=3 &#10;nes. Así, &#10;Dado: &#10;dt &#10;dx &#10;dt &#10;— rad/s &#10;180 &#10;dx &#10;Encontrar: &#10;dt &#10;x &#10;= tan 0 &#10;2 &#10;30 &#10;2sec2 0 • = sec2 0. &#10;dt &#10;Regla de la cadena: &#10;15 &#10;dx &#10;dt &#10;Haz de luz &#10;Faro &#10;Costa &#10;2 tan 0. &#10;dx dé) &#10;dé) dt &#10;En el instante en que x = 3, tan 0 — &#10;tan 0 = sec 0 obtenemos sec &#10;dx &#10;dt &#10;13 &#10;de modo que por la identidad trigonométrica 1 + &#10;Por tanto, &#10;15 &#10;13 &#10;4 &#10;137 &#10;mi/s. &#10;60 ">
            <a:extLst>
              <a:ext uri="{FF2B5EF4-FFF2-40B4-BE49-F238E27FC236}">
                <a16:creationId xmlns:a16="http://schemas.microsoft.com/office/drawing/2014/main" id="{937DF552-CF0E-D748-9EF7-AF994B86F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5" y="338127"/>
            <a:ext cx="11493026" cy="591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12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Uso de triángulos semejantes &#10;EJEMPLO 5 &#10;Desde la parte superior del reloj de arena que se muestra en la FIGURA 4.2.5 la arena cae a razón &#10;constante de 4 cm [s. Exprese la razón a que crece la altura de la pila inferior en términos de &#10;la altura de la arena. &#10;Solución Primero, como sugiere la figura 4.2.5, se establece la hipótesis de que la pila de &#10;arena en la parte inferior del reloj de arena tiene la forma del frustrum de un cono. En el ins- &#10;tante t &gt; 0, sean V el volumen de la pila de arena, h su altura y r el radio de su superficie &#10;12 cm &#10;12 cm &#10;plana inferior. Así, &#10;Dado: — = 4 cm3/s Encontrar: &#10;dt &#10;Necesitamos encontrar el volumen V de la pila de arena en el instante t &gt; O. Esto puede &#10;lograrse como se muestra a continuación: &#10;V = volumen de todo el cono inferior — volumen del cono que no es arena. &#10;—R2H. V = —762 (12) — —Fr 2 (12 &#10;h) * v = — 4R + —Rh . &#10;3 &#10;12 -h &#10;12 &#10;6 &#10;12 &#10;6 &#10;12 -h &#10;6 cm &#10;121 h &#10;6 &#10;V —113 &#10;12 &#10;— 3112 &#10;36h . ">
            <a:extLst>
              <a:ext uri="{FF2B5EF4-FFF2-40B4-BE49-F238E27FC236}">
                <a16:creationId xmlns:a16="http://schemas.microsoft.com/office/drawing/2014/main" id="{8B575CA6-FE5A-CE4B-A737-F2640B65A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3" y="237423"/>
            <a:ext cx="11635997" cy="654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3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Una partícula se mueve de acuerdo a una ley de movimiento &#10;s = f(t), t &gt; O, donde t se mide en segundos y s en pies. &#10;Encuentre la velocidad en el tiempo t. &#10;(a) &#10;¿Cuál es la velocidad después de 3 s? t3 — 4 5t &#10;(b) &#10;(c) &#10;¿Cuándo está en reposo la partícula? &#10;(d) &#10;¿Cuándo está la panícula moviéndose en la dirección positiva? &#10;Encuentre la distancia total recorrida durante los primeros 8 s. &#10;(e) &#10;(f) &#10;Trace un diagrama movimiento de la partícula. &#10;Encuentre la aceleración en el tiempo t y después de 3 s. &#10;(g) &#10;(h) Grafique las funciones de posición, velocidad y aceleración &#10;parao &lt; t &lt; 8. &#10;(i) ¿Cuándo está acelerando la partícula? ¿Cuándo está reduciendo &#10;lm &#10;su velocidad? &#10;Un rectángulo se expande con el tiempo. La diagonal del &#10;rectángulo aumenta a razón de I pulg/h y la longitud &#10;crece a razón de pulg/h. ¿Cuán rápido crece el ancho &#10;cuando éste mide 6 pulg y la longitud mide 8 pulg? &#10;Una escalera de 20 pies está apoyada contra el muro de &#10;una casa. La parte superior de la escalera se desliza hacia &#10;abajo sobre el muro a razón constante de pie/min. ¿A &#10;qué razón se aleja del muro la parte inferior de la escale- &#10;ra en el instante en que la parte superior de la escalera &#10;está a 18 pies por arriba del suelo? &#10;Un canal de agua con extremos verticales en forma de &#10;trapezoides isósceles tiene las dimensiones mostradas en &#10;la FIGURA 4.2.19. Si se bombea agua a razón constante de &#10;m /s, ¿cuán rápido sube el nivel del agua cuando la &#10;profundidad del agua es de m? ">
            <a:extLst>
              <a:ext uri="{FF2B5EF4-FFF2-40B4-BE49-F238E27FC236}">
                <a16:creationId xmlns:a16="http://schemas.microsoft.com/office/drawing/2014/main" id="{1BC638C5-272B-084A-82E2-472FA0B44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88" y="191905"/>
            <a:ext cx="11485417" cy="642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465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</Words>
  <Application>Microsoft Macintosh PowerPoint</Application>
  <PresentationFormat>Panorámica</PresentationFormat>
  <Paragraphs>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 Yesid Mariño Beltran</dc:creator>
  <cp:lastModifiedBy>Oscar Yesid Mariño Beltran</cp:lastModifiedBy>
  <cp:revision>4</cp:revision>
  <dcterms:created xsi:type="dcterms:W3CDTF">2022-05-17T14:32:33Z</dcterms:created>
  <dcterms:modified xsi:type="dcterms:W3CDTF">2022-11-08T23:53:44Z</dcterms:modified>
</cp:coreProperties>
</file>